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805613" cy="9934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66" autoAdjust="0"/>
  </p:normalViewPr>
  <p:slideViewPr>
    <p:cSldViewPr snapToGrid="0">
      <p:cViewPr>
        <p:scale>
          <a:sx n="66" d="100"/>
          <a:sy n="66" d="100"/>
        </p:scale>
        <p:origin x="-1528" y="4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3C8F2-0C76-4857-A29F-117C3EB3D441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1425"/>
            <a:ext cx="231933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1014"/>
            <a:ext cx="5444490" cy="39117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9099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36123"/>
            <a:ext cx="2949099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E87D5-5072-4B11-9D80-D17CCBD570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77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8E87D5-5072-4B11-9D80-D17CCBD570C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54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9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403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41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10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45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23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16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71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03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65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34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41C51-9BC8-431A-ABD8-2E0D0208737F}" type="datetimeFigureOut">
              <a:rPr kumimoji="1" lang="ja-JP" altLang="en-US" smtClean="0"/>
              <a:t>2019/11/15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94305-8D43-48F3-9612-BD409FBC0D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05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正方形/長方形 59">
            <a:extLst>
              <a:ext uri="{FF2B5EF4-FFF2-40B4-BE49-F238E27FC236}">
                <a16:creationId xmlns="" xmlns:a16="http://schemas.microsoft.com/office/drawing/2014/main" id="{4F8D4130-39B0-4A26-A35A-EB45436BD801}"/>
              </a:ext>
            </a:extLst>
          </p:cNvPr>
          <p:cNvSpPr/>
          <p:nvPr/>
        </p:nvSpPr>
        <p:spPr>
          <a:xfrm>
            <a:off x="161273" y="121919"/>
            <a:ext cx="6567352" cy="240943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eiryo UI"/>
              <a:cs typeface="+mn-cs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="" xmlns:a16="http://schemas.microsoft.com/office/drawing/2014/main" id="{1A2432B7-5F37-472B-B4F4-2C85E5EA464F}"/>
              </a:ext>
            </a:extLst>
          </p:cNvPr>
          <p:cNvSpPr txBox="1"/>
          <p:nvPr/>
        </p:nvSpPr>
        <p:spPr>
          <a:xfrm>
            <a:off x="363830" y="555430"/>
            <a:ext cx="4522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企業・団体名をご記入ください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="" xmlns:a16="http://schemas.microsoft.com/office/drawing/2014/main" id="{6E9835D0-63CC-4555-AD72-6CEA1EE8581E}"/>
              </a:ext>
            </a:extLst>
          </p:cNvPr>
          <p:cNvSpPr txBox="1"/>
          <p:nvPr/>
        </p:nvSpPr>
        <p:spPr>
          <a:xfrm>
            <a:off x="158763" y="2587474"/>
            <a:ext cx="6569862" cy="276999"/>
          </a:xfrm>
          <a:prstGeom prst="rect">
            <a:avLst/>
          </a:prstGeom>
          <a:solidFill>
            <a:sysClr val="windowText" lastClr="000000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　組　内　容</a:t>
            </a:r>
            <a:endParaRPr kumimoji="1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="" xmlns:a16="http://schemas.microsoft.com/office/drawing/2014/main" id="{68EAE4E1-5B26-4166-BAED-72F979030E51}"/>
              </a:ext>
            </a:extLst>
          </p:cNvPr>
          <p:cNvSpPr txBox="1"/>
          <p:nvPr/>
        </p:nvSpPr>
        <p:spPr>
          <a:xfrm>
            <a:off x="167260" y="9231793"/>
            <a:ext cx="3670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●●株式会社　▲ ▲ ▲ ▲ ▲ ▲部　 ▲ ▲ 課　　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   （メディア関係の方  　    広報部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="" xmlns:a16="http://schemas.microsoft.com/office/drawing/2014/main" id="{269DEA4D-9A53-4CB6-847C-9C57ECC6CCB0}"/>
              </a:ext>
            </a:extLst>
          </p:cNvPr>
          <p:cNvSpPr txBox="1"/>
          <p:nvPr/>
        </p:nvSpPr>
        <p:spPr>
          <a:xfrm>
            <a:off x="184889" y="8927889"/>
            <a:ext cx="6502916" cy="276999"/>
          </a:xfrm>
          <a:prstGeom prst="rect">
            <a:avLst/>
          </a:prstGeom>
          <a:solidFill>
            <a:sysClr val="windowText" lastClr="000000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問　合　せ　先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="" xmlns:a16="http://schemas.microsoft.com/office/drawing/2014/main" id="{836D8213-0AB2-4E91-BF7E-1AF3A353A7D0}"/>
              </a:ext>
            </a:extLst>
          </p:cNvPr>
          <p:cNvSpPr/>
          <p:nvPr/>
        </p:nvSpPr>
        <p:spPr>
          <a:xfrm>
            <a:off x="158763" y="474741"/>
            <a:ext cx="6569862" cy="627017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eiryo UI"/>
              <a:cs typeface="+mn-cs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="" xmlns:a16="http://schemas.microsoft.com/office/drawing/2014/main" id="{4E42EC28-190D-4645-90C1-305C1FC0A8A2}"/>
              </a:ext>
            </a:extLst>
          </p:cNvPr>
          <p:cNvSpPr/>
          <p:nvPr/>
        </p:nvSpPr>
        <p:spPr>
          <a:xfrm>
            <a:off x="94943" y="8849396"/>
            <a:ext cx="6682622" cy="947748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eiryo UI"/>
              <a:cs typeface="+mn-cs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="" xmlns:a16="http://schemas.microsoft.com/office/drawing/2014/main" id="{34D8D3AF-765D-42DA-B8C7-A7DD11D81DCF}"/>
              </a:ext>
            </a:extLst>
          </p:cNvPr>
          <p:cNvSpPr txBox="1"/>
          <p:nvPr/>
        </p:nvSpPr>
        <p:spPr>
          <a:xfrm>
            <a:off x="158763" y="1217859"/>
            <a:ext cx="6569862" cy="276999"/>
          </a:xfrm>
          <a:prstGeom prst="rect">
            <a:avLst/>
          </a:prstGeom>
          <a:solidFill>
            <a:sysClr val="windowText" lastClr="000000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　業 ・ 団 体 　紹　介</a:t>
            </a:r>
            <a:endParaRPr kumimoji="1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="" xmlns:a16="http://schemas.microsoft.com/office/drawing/2014/main" id="{437D2513-B2BA-4315-9BBC-428ABC5E83F3}"/>
              </a:ext>
            </a:extLst>
          </p:cNvPr>
          <p:cNvSpPr txBox="1"/>
          <p:nvPr/>
        </p:nvSpPr>
        <p:spPr>
          <a:xfrm>
            <a:off x="68817" y="1455252"/>
            <a:ext cx="54546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■設立年月　　　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■本社所在地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年売上高　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="" xmlns:a16="http://schemas.microsoft.com/office/drawing/2014/main" id="{4D696F36-BDC8-409A-85B6-5B2D1FE8F4F2}"/>
              </a:ext>
            </a:extLst>
          </p:cNvPr>
          <p:cNvSpPr txBox="1"/>
          <p:nvPr/>
        </p:nvSpPr>
        <p:spPr>
          <a:xfrm>
            <a:off x="1861464" y="1455252"/>
            <a:ext cx="23084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：●●●●年●●月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：東京都〇〇区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：連結▲ ▲ ▲ ▲億円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="" xmlns:a16="http://schemas.microsoft.com/office/drawing/2014/main" id="{354006A8-64BB-40CF-AA40-165070CEFBE4}"/>
              </a:ext>
            </a:extLst>
          </p:cNvPr>
          <p:cNvSpPr txBox="1"/>
          <p:nvPr/>
        </p:nvSpPr>
        <p:spPr>
          <a:xfrm>
            <a:off x="3777759" y="1498612"/>
            <a:ext cx="3638315" cy="646331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■事業内容：　〇〇事業、〇〇事業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■従業員数：　〇〇名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（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年〇月＊日現在）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="" xmlns:a16="http://schemas.microsoft.com/office/drawing/2014/main" id="{F10B723F-BE45-4B4C-9157-CC9CB8059318}"/>
              </a:ext>
            </a:extLst>
          </p:cNvPr>
          <p:cNvSpPr/>
          <p:nvPr/>
        </p:nvSpPr>
        <p:spPr>
          <a:xfrm>
            <a:off x="161274" y="2945504"/>
            <a:ext cx="6569862" cy="519520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●●●●●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="" xmlns:a16="http://schemas.microsoft.com/office/drawing/2014/main" id="{694C125F-3DF4-4244-A756-4F106B924815}"/>
              </a:ext>
            </a:extLst>
          </p:cNvPr>
          <p:cNvSpPr txBox="1"/>
          <p:nvPr/>
        </p:nvSpPr>
        <p:spPr>
          <a:xfrm>
            <a:off x="3463605" y="9231792"/>
            <a:ext cx="3638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担当者氏名　〇▲ －〇▲〇▲ －〇▲〇▲ 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担当者氏名　〇▲ －〇▲〇▲ －〇▲〇▲ ）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="" xmlns:a16="http://schemas.microsoft.com/office/drawing/2014/main" id="{F65E251B-A66F-455B-8553-33B5F9E3641B}"/>
              </a:ext>
            </a:extLst>
          </p:cNvPr>
          <p:cNvSpPr txBox="1"/>
          <p:nvPr/>
        </p:nvSpPr>
        <p:spPr>
          <a:xfrm>
            <a:off x="1417588" y="95982"/>
            <a:ext cx="42523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kumimoji="1" lang="en-US" altLang="ja-JP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―</a:t>
            </a:r>
            <a:r>
              <a:rPr kumimoji="1" lang="ja-JP" altLang="en-US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2020TDM</a:t>
            </a:r>
            <a:r>
              <a:rPr kumimoji="1" lang="ja-JP" altLang="en-US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推進プロジェクト　　各企業等の取組紹介　</a:t>
            </a:r>
            <a:r>
              <a:rPr kumimoji="1" lang="en-US" altLang="ja-JP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―</a:t>
            </a:r>
            <a:endParaRPr kumimoji="1" lang="ja-JP" altLang="en-US" sz="12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="" xmlns:a16="http://schemas.microsoft.com/office/drawing/2014/main" id="{DA0AE8F6-677A-422B-B428-F7702E2451B3}"/>
              </a:ext>
            </a:extLst>
          </p:cNvPr>
          <p:cNvSpPr/>
          <p:nvPr/>
        </p:nvSpPr>
        <p:spPr>
          <a:xfrm>
            <a:off x="4886514" y="505738"/>
            <a:ext cx="1708219" cy="5587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ロゴ画像</a:t>
            </a:r>
          </a:p>
        </p:txBody>
      </p:sp>
      <p:sp>
        <p:nvSpPr>
          <p:cNvPr id="119" name="正方形/長方形 118">
            <a:extLst>
              <a:ext uri="{FF2B5EF4-FFF2-40B4-BE49-F238E27FC236}">
                <a16:creationId xmlns="" xmlns:a16="http://schemas.microsoft.com/office/drawing/2014/main" id="{AE80671F-EF1C-4EDF-A509-D4DC174DCEA2}"/>
              </a:ext>
            </a:extLst>
          </p:cNvPr>
          <p:cNvSpPr/>
          <p:nvPr/>
        </p:nvSpPr>
        <p:spPr>
          <a:xfrm>
            <a:off x="130628" y="3605349"/>
            <a:ext cx="6597997" cy="50827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自由記入スペース</a:t>
            </a:r>
          </a:p>
        </p:txBody>
      </p:sp>
    </p:spTree>
    <p:extLst>
      <p:ext uri="{BB962C8B-B14F-4D97-AF65-F5344CB8AC3E}">
        <p14:creationId xmlns:p14="http://schemas.microsoft.com/office/powerpoint/2010/main" val="372469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>
            <a:extLst>
              <a:ext uri="{FF2B5EF4-FFF2-40B4-BE49-F238E27FC236}">
                <a16:creationId xmlns="" xmlns:a16="http://schemas.microsoft.com/office/drawing/2014/main" id="{EA91494A-60B8-4684-B0B5-D202698FF4C0}"/>
              </a:ext>
            </a:extLst>
          </p:cNvPr>
          <p:cNvGrpSpPr/>
          <p:nvPr/>
        </p:nvGrpSpPr>
        <p:grpSpPr>
          <a:xfrm>
            <a:off x="3208874" y="5339442"/>
            <a:ext cx="3584375" cy="2940635"/>
            <a:chOff x="111533" y="5370628"/>
            <a:chExt cx="3584375" cy="2940635"/>
          </a:xfrm>
        </p:grpSpPr>
        <p:pic>
          <p:nvPicPr>
            <p:cNvPr id="8" name="図 7">
              <a:extLst>
                <a:ext uri="{FF2B5EF4-FFF2-40B4-BE49-F238E27FC236}">
                  <a16:creationId xmlns="" xmlns:a16="http://schemas.microsoft.com/office/drawing/2014/main" id="{D4053F84-8BBF-44C7-AB3C-1BFB26C604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grayscl/>
            </a:blip>
            <a:stretch>
              <a:fillRect/>
            </a:stretch>
          </p:blipFill>
          <p:spPr>
            <a:xfrm>
              <a:off x="111533" y="5585869"/>
              <a:ext cx="3584375" cy="2725394"/>
            </a:xfrm>
            <a:prstGeom prst="rect">
              <a:avLst/>
            </a:prstGeom>
          </p:spPr>
        </p:pic>
        <p:sp>
          <p:nvSpPr>
            <p:cNvPr id="10" name="正方形/長方形 9">
              <a:extLst>
                <a:ext uri="{FF2B5EF4-FFF2-40B4-BE49-F238E27FC236}">
                  <a16:creationId xmlns="" xmlns:a16="http://schemas.microsoft.com/office/drawing/2014/main" id="{FF61B4C3-B13F-43BD-A608-B6AE0EBB82B6}"/>
                </a:ext>
              </a:extLst>
            </p:cNvPr>
            <p:cNvSpPr/>
            <p:nvPr/>
          </p:nvSpPr>
          <p:spPr>
            <a:xfrm>
              <a:off x="1277787" y="5370628"/>
              <a:ext cx="1877437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1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＜２０２０年カレンダー＞</a:t>
              </a:r>
            </a:p>
          </p:txBody>
        </p:sp>
      </p:grpSp>
      <p:sp>
        <p:nvSpPr>
          <p:cNvPr id="60" name="正方形/長方形 59">
            <a:extLst>
              <a:ext uri="{FF2B5EF4-FFF2-40B4-BE49-F238E27FC236}">
                <a16:creationId xmlns="" xmlns:a16="http://schemas.microsoft.com/office/drawing/2014/main" id="{4F8D4130-39B0-4A26-A35A-EB45436BD801}"/>
              </a:ext>
            </a:extLst>
          </p:cNvPr>
          <p:cNvSpPr/>
          <p:nvPr/>
        </p:nvSpPr>
        <p:spPr>
          <a:xfrm>
            <a:off x="161273" y="121919"/>
            <a:ext cx="6567352" cy="240943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eiryo UI"/>
              <a:cs typeface="+mn-cs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="" xmlns:a16="http://schemas.microsoft.com/office/drawing/2014/main" id="{1A2432B7-5F37-472B-B4F4-2C85E5EA464F}"/>
              </a:ext>
            </a:extLst>
          </p:cNvPr>
          <p:cNvSpPr txBox="1"/>
          <p:nvPr/>
        </p:nvSpPr>
        <p:spPr>
          <a:xfrm>
            <a:off x="363830" y="555430"/>
            <a:ext cx="4522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●●株式会社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="" xmlns:a16="http://schemas.microsoft.com/office/drawing/2014/main" id="{6E9835D0-63CC-4555-AD72-6CEA1EE8581E}"/>
              </a:ext>
            </a:extLst>
          </p:cNvPr>
          <p:cNvSpPr txBox="1"/>
          <p:nvPr/>
        </p:nvSpPr>
        <p:spPr>
          <a:xfrm>
            <a:off x="158763" y="2435074"/>
            <a:ext cx="6569862" cy="276999"/>
          </a:xfrm>
          <a:prstGeom prst="rect">
            <a:avLst/>
          </a:prstGeom>
          <a:solidFill>
            <a:sysClr val="windowText" lastClr="000000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　組　内　容</a:t>
            </a:r>
            <a:endParaRPr kumimoji="1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="" xmlns:a16="http://schemas.microsoft.com/office/drawing/2014/main" id="{68EAE4E1-5B26-4166-BAED-72F979030E51}"/>
              </a:ext>
            </a:extLst>
          </p:cNvPr>
          <p:cNvSpPr txBox="1"/>
          <p:nvPr/>
        </p:nvSpPr>
        <p:spPr>
          <a:xfrm>
            <a:off x="167260" y="9231793"/>
            <a:ext cx="3670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●●株式会社　管理本部　　　　　　総務人事課　　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   （メディア関係の方  　    広報部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="" xmlns:a16="http://schemas.microsoft.com/office/drawing/2014/main" id="{269DEA4D-9A53-4CB6-847C-9C57ECC6CCB0}"/>
              </a:ext>
            </a:extLst>
          </p:cNvPr>
          <p:cNvSpPr txBox="1"/>
          <p:nvPr/>
        </p:nvSpPr>
        <p:spPr>
          <a:xfrm>
            <a:off x="184889" y="8927889"/>
            <a:ext cx="6502916" cy="276999"/>
          </a:xfrm>
          <a:prstGeom prst="rect">
            <a:avLst/>
          </a:prstGeom>
          <a:solidFill>
            <a:sysClr val="windowText" lastClr="000000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問　合　せ　先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="" xmlns:a16="http://schemas.microsoft.com/office/drawing/2014/main" id="{836D8213-0AB2-4E91-BF7E-1AF3A353A7D0}"/>
              </a:ext>
            </a:extLst>
          </p:cNvPr>
          <p:cNvSpPr/>
          <p:nvPr/>
        </p:nvSpPr>
        <p:spPr>
          <a:xfrm>
            <a:off x="158763" y="474741"/>
            <a:ext cx="6569862" cy="627017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eiryo UI"/>
              <a:cs typeface="+mn-cs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="" xmlns:a16="http://schemas.microsoft.com/office/drawing/2014/main" id="{4E42EC28-190D-4645-90C1-305C1FC0A8A2}"/>
              </a:ext>
            </a:extLst>
          </p:cNvPr>
          <p:cNvSpPr/>
          <p:nvPr/>
        </p:nvSpPr>
        <p:spPr>
          <a:xfrm>
            <a:off x="94943" y="8849396"/>
            <a:ext cx="6682622" cy="947748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eiryo UI"/>
              <a:cs typeface="+mn-cs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="" xmlns:a16="http://schemas.microsoft.com/office/drawing/2014/main" id="{34D8D3AF-765D-42DA-B8C7-A7DD11D81DCF}"/>
              </a:ext>
            </a:extLst>
          </p:cNvPr>
          <p:cNvSpPr txBox="1"/>
          <p:nvPr/>
        </p:nvSpPr>
        <p:spPr>
          <a:xfrm>
            <a:off x="158763" y="1217859"/>
            <a:ext cx="6569862" cy="276999"/>
          </a:xfrm>
          <a:prstGeom prst="rect">
            <a:avLst/>
          </a:prstGeom>
          <a:solidFill>
            <a:sysClr val="windowText" lastClr="000000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　業 　紹　介</a:t>
            </a:r>
            <a:endParaRPr kumimoji="1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="" xmlns:a16="http://schemas.microsoft.com/office/drawing/2014/main" id="{437D2513-B2BA-4315-9BBC-428ABC5E83F3}"/>
              </a:ext>
            </a:extLst>
          </p:cNvPr>
          <p:cNvSpPr txBox="1"/>
          <p:nvPr/>
        </p:nvSpPr>
        <p:spPr>
          <a:xfrm>
            <a:off x="68817" y="1455252"/>
            <a:ext cx="54546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■設立年月　　　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■本社所在地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年売上高　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="" xmlns:a16="http://schemas.microsoft.com/office/drawing/2014/main" id="{4D696F36-BDC8-409A-85B6-5B2D1FE8F4F2}"/>
              </a:ext>
            </a:extLst>
          </p:cNvPr>
          <p:cNvSpPr txBox="1"/>
          <p:nvPr/>
        </p:nvSpPr>
        <p:spPr>
          <a:xfrm>
            <a:off x="1861464" y="1455252"/>
            <a:ext cx="23084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1980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：東京都★★区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：連結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200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億円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="" xmlns:a16="http://schemas.microsoft.com/office/drawing/2014/main" id="{354006A8-64BB-40CF-AA40-165070CEFBE4}"/>
              </a:ext>
            </a:extLst>
          </p:cNvPr>
          <p:cNvSpPr txBox="1"/>
          <p:nvPr/>
        </p:nvSpPr>
        <p:spPr>
          <a:xfrm>
            <a:off x="3777759" y="1511491"/>
            <a:ext cx="3638315" cy="646331"/>
          </a:xfrm>
          <a:prstGeom prst="rect">
            <a:avLst/>
          </a:prstGeom>
          <a:noFill/>
        </p:spPr>
        <p:txBody>
          <a:bodyPr wrap="square" lIns="72000" tIns="0" rIns="72000" bIns="0" rtlCol="0">
            <a:spAutoFit/>
          </a:bodyPr>
          <a:lstStyle/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■事業内容：　調査・研究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■従業員数：　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</a:t>
            </a:r>
            <a:endParaRPr kumimoji="1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（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kumimoji="1"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kumimoji="1" lang="ja-JP" altLang="en-US" sz="1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日現在）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="" xmlns:a16="http://schemas.microsoft.com/office/drawing/2014/main" id="{F10B723F-BE45-4B4C-9157-CC9CB8059318}"/>
              </a:ext>
            </a:extLst>
          </p:cNvPr>
          <p:cNvSpPr/>
          <p:nvPr/>
        </p:nvSpPr>
        <p:spPr>
          <a:xfrm>
            <a:off x="161274" y="2793104"/>
            <a:ext cx="6569862" cy="519520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108000" tIns="72000" rIns="108000" bIns="72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事業部の特性に</a:t>
            </a:r>
            <a:r>
              <a:rPr kumimoji="1" lang="ja-JP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合わせて、</a:t>
            </a:r>
            <a:endParaRPr kumimoji="1" lang="en-US" altLang="ja-JP" sz="1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人の流れは大会期間中・モノの流れ</a:t>
            </a:r>
            <a:r>
              <a:rPr kumimoji="1" lang="ja-JP" altLang="en-US" sz="1400" b="1" kern="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</a:t>
            </a:r>
            <a:r>
              <a:rPr kumimoji="1" lang="ja-JP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大会期間前後も含めて対策</a:t>
            </a: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を実施</a:t>
            </a: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="" xmlns:a16="http://schemas.microsoft.com/office/drawing/2014/main" id="{694C125F-3DF4-4244-A756-4F106B924815}"/>
              </a:ext>
            </a:extLst>
          </p:cNvPr>
          <p:cNvSpPr txBox="1"/>
          <p:nvPr/>
        </p:nvSpPr>
        <p:spPr>
          <a:xfrm>
            <a:off x="3463605" y="9231792"/>
            <a:ext cx="3638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担当者＊＊　〇▲ －〇▲〇▲ －〇▲〇▲ 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担当者 </a:t>
            </a:r>
            <a:r>
              <a:rPr kumimoji="1"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××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〇▲ －〇▲〇▲ －〇▲〇▲ ）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="" xmlns:a16="http://schemas.microsoft.com/office/drawing/2014/main" id="{F65E251B-A66F-455B-8553-33B5F9E3641B}"/>
              </a:ext>
            </a:extLst>
          </p:cNvPr>
          <p:cNvSpPr txBox="1"/>
          <p:nvPr/>
        </p:nvSpPr>
        <p:spPr>
          <a:xfrm>
            <a:off x="1417588" y="95982"/>
            <a:ext cx="42523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kumimoji="1" lang="en-US" altLang="ja-JP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―</a:t>
            </a:r>
            <a:r>
              <a:rPr kumimoji="1" lang="ja-JP" altLang="en-US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2020TDM</a:t>
            </a:r>
            <a:r>
              <a:rPr kumimoji="1" lang="ja-JP" altLang="en-US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推進プロジェクト　　各企業等の取組紹介　</a:t>
            </a:r>
            <a:r>
              <a:rPr kumimoji="1" lang="en-US" altLang="ja-JP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―</a:t>
            </a:r>
            <a:endParaRPr kumimoji="1" lang="ja-JP" altLang="en-US" sz="12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="" xmlns:a16="http://schemas.microsoft.com/office/drawing/2014/main" id="{AE80671F-EF1C-4EDF-A509-D4DC174DCEA2}"/>
              </a:ext>
            </a:extLst>
          </p:cNvPr>
          <p:cNvSpPr/>
          <p:nvPr/>
        </p:nvSpPr>
        <p:spPr>
          <a:xfrm>
            <a:off x="176605" y="5208604"/>
            <a:ext cx="6569862" cy="3604698"/>
          </a:xfrm>
          <a:prstGeom prst="rect">
            <a:avLst/>
          </a:prstGeom>
          <a:noFill/>
          <a:ln>
            <a:solidFill>
              <a:srgbClr val="00B0F0"/>
            </a:solidFill>
            <a:prstDash val="solid"/>
            <a:extLst>
              <a:ext uri="{C807C97D-BFC1-408E-A445-0C87EB9F89A2}">
                <ask:lineSketchStyleProps xmlns=""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="" xmlns:a16="http://schemas.microsoft.com/office/drawing/2014/main" id="{B4A801D6-92D0-4ED0-8138-FB7C9F853D45}"/>
              </a:ext>
            </a:extLst>
          </p:cNvPr>
          <p:cNvSpPr/>
          <p:nvPr/>
        </p:nvSpPr>
        <p:spPr>
          <a:xfrm>
            <a:off x="176607" y="5216654"/>
            <a:ext cx="3286998" cy="34992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■大会期間中</a:t>
            </a:r>
            <a:endParaRPr kumimoji="1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◆モノの流れに関する対応</a:t>
            </a:r>
            <a:endParaRPr kumimoji="1" lang="en-US" altLang="ja-JP" sz="1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備品などの納品時期の変更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必要最小限のプリントアウト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ごみ削減の貼り紙掲示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郵便や社内便の利用頻度を週２日に制限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同ビル内の他法人とのまとめ納品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◆人の流れに関する対応</a:t>
            </a:r>
            <a:endParaRPr kumimoji="1" lang="en-US" altLang="ja-JP" sz="1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必要最小限の出社人数で業務を行う</a:t>
            </a:r>
            <a:r>
              <a:rPr kumimoji="1" lang="en-US" altLang="ja-JP" sz="12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会議や打合せは大会期間外で実施、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また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はビデオ会議で実施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役員の自動車通勤を禁止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社用車での営業活動を鉄道に転換</a:t>
            </a:r>
            <a:r>
              <a:rPr kumimoji="1" lang="en-US" altLang="ja-JP" sz="12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営業時間・営業日の見直し</a:t>
            </a:r>
            <a:r>
              <a:rPr kumimoji="1" lang="en-US" altLang="ja-JP" sz="12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（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混雑日の営業時間を２時間短縮）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：特定部署のみ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="" xmlns:a16="http://schemas.microsoft.com/office/drawing/2014/main" id="{C1F4A0FC-549A-4E3A-9E2F-410FC5DB47FD}"/>
              </a:ext>
            </a:extLst>
          </p:cNvPr>
          <p:cNvSpPr/>
          <p:nvPr/>
        </p:nvSpPr>
        <p:spPr>
          <a:xfrm>
            <a:off x="176607" y="3427824"/>
            <a:ext cx="6552018" cy="1702287"/>
          </a:xfrm>
          <a:prstGeom prst="rect">
            <a:avLst/>
          </a:prstGeom>
          <a:noFill/>
          <a:ln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■事前対策</a:t>
            </a:r>
            <a:endParaRPr kumimoji="1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・協力会社等の他法人や顧客への働きかけ・周知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・従業員への周知（テレワーク、フレックスタイム（コアタイムの撤廃）、時差出勤・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休暇取得推奨、会議や打ち合わせを期間中に設定させない）のため、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2019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日～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日のスムーズビズ推進期間に人の流れの検証実施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・大会期間中の勤務日・勤務形態をチーム毎に調整し、部内で共有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・勤務制度の改良（仮運用で課題を抽出し、運用方法を見直し）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・備蓄のための発注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・郵便や飲料など、同ビル内の他法人とのまとめ納品を検討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="" xmlns:a16="http://schemas.microsoft.com/office/drawing/2014/main" id="{A080893E-98BE-46F6-976A-C1955997B7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571" y="540342"/>
            <a:ext cx="1710105" cy="522874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="" xmlns:a16="http://schemas.microsoft.com/office/drawing/2014/main" id="{9EEEAF45-8848-4D8C-9953-5BE4B4AC894F}"/>
              </a:ext>
            </a:extLst>
          </p:cNvPr>
          <p:cNvSpPr/>
          <p:nvPr/>
        </p:nvSpPr>
        <p:spPr>
          <a:xfrm>
            <a:off x="4288639" y="5865217"/>
            <a:ext cx="2052536" cy="2232876"/>
          </a:xfrm>
          <a:prstGeom prst="rect">
            <a:avLst/>
          </a:prstGeom>
          <a:noFill/>
          <a:ln w="50800">
            <a:solidFill>
              <a:srgbClr val="FFFF00">
                <a:alpha val="59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>
            <a:extLst>
              <a:ext uri="{FF2B5EF4-FFF2-40B4-BE49-F238E27FC236}">
                <a16:creationId xmlns="" xmlns:a16="http://schemas.microsoft.com/office/drawing/2014/main" id="{DCB45075-169C-431D-BC20-5839EBD30C29}"/>
              </a:ext>
            </a:extLst>
          </p:cNvPr>
          <p:cNvGrpSpPr/>
          <p:nvPr/>
        </p:nvGrpSpPr>
        <p:grpSpPr>
          <a:xfrm>
            <a:off x="4583123" y="8553573"/>
            <a:ext cx="1795150" cy="261610"/>
            <a:chOff x="1580250" y="8417735"/>
            <a:chExt cx="1795150" cy="261610"/>
          </a:xfrm>
        </p:grpSpPr>
        <p:sp>
          <p:nvSpPr>
            <p:cNvPr id="28" name="正方形/長方形 27">
              <a:extLst>
                <a:ext uri="{FF2B5EF4-FFF2-40B4-BE49-F238E27FC236}">
                  <a16:creationId xmlns="" xmlns:a16="http://schemas.microsoft.com/office/drawing/2014/main" id="{E08F531B-491D-4204-90BD-CA7B7ABC4D1B}"/>
                </a:ext>
              </a:extLst>
            </p:cNvPr>
            <p:cNvSpPr/>
            <p:nvPr/>
          </p:nvSpPr>
          <p:spPr>
            <a:xfrm>
              <a:off x="1580250" y="8445318"/>
              <a:ext cx="252000" cy="180000"/>
            </a:xfrm>
            <a:prstGeom prst="rect">
              <a:avLst/>
            </a:prstGeom>
            <a:noFill/>
            <a:ln w="50800">
              <a:solidFill>
                <a:srgbClr val="FFFF00">
                  <a:alpha val="59000"/>
                </a:srgb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="" xmlns:a16="http://schemas.microsoft.com/office/drawing/2014/main" id="{67519D70-4547-46D8-AF2F-E4DAFED55053}"/>
                </a:ext>
              </a:extLst>
            </p:cNvPr>
            <p:cNvSpPr/>
            <p:nvPr/>
          </p:nvSpPr>
          <p:spPr>
            <a:xfrm>
              <a:off x="1780091" y="8417735"/>
              <a:ext cx="1595309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：モノの流れ取組期間</a:t>
              </a:r>
              <a:endPara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7" name="正方形/長方形 26">
            <a:extLst>
              <a:ext uri="{FF2B5EF4-FFF2-40B4-BE49-F238E27FC236}">
                <a16:creationId xmlns="" xmlns:a16="http://schemas.microsoft.com/office/drawing/2014/main" id="{9EEEAF45-8848-4D8C-9953-5BE4B4AC894F}"/>
              </a:ext>
            </a:extLst>
          </p:cNvPr>
          <p:cNvSpPr/>
          <p:nvPr/>
        </p:nvSpPr>
        <p:spPr>
          <a:xfrm>
            <a:off x="4291917" y="6356842"/>
            <a:ext cx="2052536" cy="428018"/>
          </a:xfrm>
          <a:prstGeom prst="rect">
            <a:avLst/>
          </a:prstGeom>
          <a:noFill/>
          <a:ln w="50800">
            <a:solidFill>
              <a:srgbClr val="FF0000">
                <a:alpha val="59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="" xmlns:a16="http://schemas.microsoft.com/office/drawing/2014/main" id="{9EEEAF45-8848-4D8C-9953-5BE4B4AC894F}"/>
              </a:ext>
            </a:extLst>
          </p:cNvPr>
          <p:cNvSpPr/>
          <p:nvPr/>
        </p:nvSpPr>
        <p:spPr>
          <a:xfrm>
            <a:off x="4291917" y="7261514"/>
            <a:ext cx="2052536" cy="428018"/>
          </a:xfrm>
          <a:prstGeom prst="rect">
            <a:avLst/>
          </a:prstGeom>
          <a:noFill/>
          <a:ln w="50800">
            <a:solidFill>
              <a:srgbClr val="FF0000">
                <a:alpha val="59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="" xmlns:a16="http://schemas.microsoft.com/office/drawing/2014/main" id="{DCB45075-169C-431D-BC20-5839EBD30C29}"/>
              </a:ext>
            </a:extLst>
          </p:cNvPr>
          <p:cNvGrpSpPr/>
          <p:nvPr/>
        </p:nvGrpSpPr>
        <p:grpSpPr>
          <a:xfrm>
            <a:off x="4583123" y="8278136"/>
            <a:ext cx="1654085" cy="261610"/>
            <a:chOff x="1580250" y="8417735"/>
            <a:chExt cx="1654085" cy="261610"/>
          </a:xfrm>
        </p:grpSpPr>
        <p:sp>
          <p:nvSpPr>
            <p:cNvPr id="31" name="正方形/長方形 30">
              <a:extLst>
                <a:ext uri="{FF2B5EF4-FFF2-40B4-BE49-F238E27FC236}">
                  <a16:creationId xmlns="" xmlns:a16="http://schemas.microsoft.com/office/drawing/2014/main" id="{E08F531B-491D-4204-90BD-CA7B7ABC4D1B}"/>
                </a:ext>
              </a:extLst>
            </p:cNvPr>
            <p:cNvSpPr/>
            <p:nvPr/>
          </p:nvSpPr>
          <p:spPr>
            <a:xfrm>
              <a:off x="1580250" y="8445318"/>
              <a:ext cx="252000" cy="180000"/>
            </a:xfrm>
            <a:prstGeom prst="rect">
              <a:avLst/>
            </a:prstGeom>
            <a:noFill/>
            <a:ln w="50800">
              <a:solidFill>
                <a:srgbClr val="FF0000">
                  <a:alpha val="59000"/>
                </a:srgb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="" xmlns:a16="http://schemas.microsoft.com/office/drawing/2014/main" id="{67519D70-4547-46D8-AF2F-E4DAFED55053}"/>
                </a:ext>
              </a:extLst>
            </p:cNvPr>
            <p:cNvSpPr/>
            <p:nvPr/>
          </p:nvSpPr>
          <p:spPr>
            <a:xfrm>
              <a:off x="1780091" y="8417735"/>
              <a:ext cx="145424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：人の流れ取組期間</a:t>
              </a:r>
              <a:endPara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426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144</Words>
  <Application>Microsoft Office PowerPoint</Application>
  <PresentationFormat>A4 210 x 297 mm</PresentationFormat>
  <Paragraphs>72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2019-11-15T08:27:26Z</dcterms:created>
  <dcterms:modified xsi:type="dcterms:W3CDTF">2019-11-15T10:11:29Z</dcterms:modified>
</cp:coreProperties>
</file>